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  <p:sldMasterId id="2147483692" r:id="rId5"/>
  </p:sldMasterIdLst>
  <p:notesMasterIdLst>
    <p:notesMasterId r:id="rId17"/>
  </p:notesMasterIdLst>
  <p:sldIdLst>
    <p:sldId id="323" r:id="rId6"/>
    <p:sldId id="458" r:id="rId7"/>
    <p:sldId id="471" r:id="rId8"/>
    <p:sldId id="473" r:id="rId9"/>
    <p:sldId id="474" r:id="rId10"/>
    <p:sldId id="475" r:id="rId11"/>
    <p:sldId id="476" r:id="rId12"/>
    <p:sldId id="472" r:id="rId13"/>
    <p:sldId id="478" r:id="rId14"/>
    <p:sldId id="479" r:id="rId15"/>
    <p:sldId id="414" r:id="rId16"/>
  </p:sldIdLst>
  <p:sldSz cx="9906000" cy="6858000" type="A4"/>
  <p:notesSz cx="10018713" cy="68881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40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2160">
          <p15:clr>
            <a:srgbClr val="A4A3A4"/>
          </p15:clr>
        </p15:guide>
        <p15:guide id="4" pos="3120">
          <p15:clr>
            <a:srgbClr val="A4A3A4"/>
          </p15:clr>
        </p15:guide>
        <p15:guide id="5" pos="21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04F21"/>
    <a:srgbClr val="F68D36"/>
    <a:srgbClr val="FF9933"/>
    <a:srgbClr val="FFCC00"/>
    <a:srgbClr val="FFFF66"/>
    <a:srgbClr val="EDAF55"/>
    <a:srgbClr val="207A8C"/>
    <a:srgbClr val="F0B2F0"/>
    <a:srgbClr val="635CC4"/>
    <a:srgbClr val="1CDE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05" autoAdjust="0"/>
    <p:restoredTop sz="98161" autoAdjust="0"/>
  </p:normalViewPr>
  <p:slideViewPr>
    <p:cSldViewPr snapToGrid="0">
      <p:cViewPr>
        <p:scale>
          <a:sx n="50" d="100"/>
          <a:sy n="50" d="100"/>
        </p:scale>
        <p:origin x="-3522" y="-1398"/>
      </p:cViewPr>
      <p:guideLst>
        <p:guide orient="horz" pos="3840"/>
        <p:guide orient="horz" pos="2160"/>
        <p:guide pos="2160"/>
        <p:guide pos="3120"/>
        <p:guide pos="21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1336" cy="345856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5776" y="1"/>
            <a:ext cx="4341336" cy="345856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E589437-E7AC-4BA1-92A4-CFC6C7F5A32E}" type="datetimeFigureOut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860425"/>
            <a:ext cx="3354387" cy="2324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pPr lvl="0"/>
            <a:endParaRPr lang="en-US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1231" y="3315392"/>
            <a:ext cx="8016252" cy="2712154"/>
          </a:xfrm>
          <a:prstGeom prst="rect">
            <a:avLst/>
          </a:prstGeom>
        </p:spPr>
        <p:txBody>
          <a:bodyPr vert="horz" lIns="92428" tIns="46214" rIns="92428" bIns="46214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US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42308"/>
            <a:ext cx="4341336" cy="34585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5776" y="6542308"/>
            <a:ext cx="4341336" cy="345855"/>
          </a:xfrm>
          <a:prstGeom prst="rect">
            <a:avLst/>
          </a:prstGeom>
        </p:spPr>
        <p:txBody>
          <a:bodyPr vert="horz" wrap="square" lIns="92428" tIns="46214" rIns="92428" bIns="462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2BA8CC0-CCDE-45E9-8D17-FB7387E77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332163" y="860425"/>
            <a:ext cx="3354387" cy="2324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50974" indent="-28883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55344" indent="-231069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17482" indent="-231069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79620" indent="-231069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41758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03895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66033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928171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F0CE937-638F-4CBB-B40F-90BF7B2823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1997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5D29-7378-480D-B9C4-0CAEFAB4FAA9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0EE0A-E9EE-4CAC-B712-8EFF9FF35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8216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2D61-5064-4464-B6C6-BA0B3A111D42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30293-CBC8-4900-B26C-107BAC57C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100471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7605E-6938-4CD1-AACE-247D29B9058C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5A9B2-BD10-4C4F-9285-5AE641B8B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082162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94411-83B4-4293-AC31-E054B6F9835D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5810D-B3AC-45FD-85C0-A4F399196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647660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E4B2C-6E8A-4129-B277-819D569E0A1A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E77-0A45-40B1-9F6E-BC657AAA4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690917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58EEB-F765-4E8F-9F3C-E6A520DCF026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59935-131A-45B3-A8FE-C0967197A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769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ED2B5-9D17-415C-842E-8FBEAEA2A193}" type="datetime1">
              <a:rPr lang="en-US"/>
              <a:pPr>
                <a:defRPr/>
              </a:pPr>
              <a:t>8/12/2020</a:t>
            </a:fld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D1318-40C6-441C-AC0D-F9D2DBFDE19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51965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Dibujo.bmp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s-ES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6F74B-270F-4D0E-847A-8F5EBE21ACD1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5C921-9BE1-4824-BFFF-E6E3E415E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764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5D823-F1DD-4408-BDA4-44C198E9C5E2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67872-9A79-48FF-AA7C-E5D8C58103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328506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DEDE3-4A8F-4355-90D4-EB5ACF7D6C14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CCD7D-FA0E-473E-A809-0DBF6AD3D0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702203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8054B-4426-475A-8385-2268E93D7143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EB304-41C1-4272-89A2-F443683FDF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25637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BAA40-8465-4062-B2AC-ECDA09D2E154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F9E3E-79EE-48F3-BCF6-7D356F291B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598137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DF0C-95A3-4F5F-AEBD-C734DCC779B1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D6F96-D8F1-47BE-841E-B3DC03A93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9076528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D32C-2F63-4D6F-8F5D-AB2EB3E3D625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29A8B-613B-45F8-B154-41FD26FD9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91895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alphaModFix amt="84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1039" y="365126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1039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D5967E-B71D-40F7-BC6F-C8A434A8F7DA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4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9FEC15-E3DB-4EB1-B192-33DBA45D1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27014" y="288925"/>
            <a:ext cx="9442450" cy="6318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25" r:id="rId2"/>
  </p:sldLayoutIdLst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84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6B14B9-D183-4C18-9EF5-3637B8D74A7B}" type="datetime1">
              <a:rPr lang="en-US"/>
              <a:pPr>
                <a:defRPr/>
              </a:pPr>
              <a:t>8/12/2020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D9AE95-1F11-4AA0-80DC-E88740B66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6 Imagen" descr="Dibujo.bmp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906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7014" y="288925"/>
            <a:ext cx="9442450" cy="6318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5" Type="http://schemas.openxmlformats.org/officeDocument/2006/relationships/image" Target="../media/image50.jpeg"/><Relationship Id="rId15" Type="http://schemas.openxmlformats.org/officeDocument/2006/relationships/image" Target="../media/image59.png"/><Relationship Id="rId10" Type="http://schemas.openxmlformats.org/officeDocument/2006/relationships/image" Target="../media/image12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Relationship Id="rId1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1.pn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11" Type="http://schemas.openxmlformats.org/officeDocument/2006/relationships/image" Target="../media/image23.jpeg"/><Relationship Id="rId5" Type="http://schemas.openxmlformats.org/officeDocument/2006/relationships/image" Target="../media/image13.png"/><Relationship Id="rId10" Type="http://schemas.openxmlformats.org/officeDocument/2006/relationships/image" Target="../media/image22.jpeg"/><Relationship Id="rId4" Type="http://schemas.openxmlformats.org/officeDocument/2006/relationships/image" Target="../media/image12.pn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1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11" Type="http://schemas.openxmlformats.org/officeDocument/2006/relationships/image" Target="../media/image28.jpeg"/><Relationship Id="rId5" Type="http://schemas.openxmlformats.org/officeDocument/2006/relationships/image" Target="../media/image13.png"/><Relationship Id="rId10" Type="http://schemas.openxmlformats.org/officeDocument/2006/relationships/image" Target="../media/image27.jpeg"/><Relationship Id="rId4" Type="http://schemas.openxmlformats.org/officeDocument/2006/relationships/image" Target="../media/image12.pn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1.png"/><Relationship Id="rId7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33.jpeg"/><Relationship Id="rId4" Type="http://schemas.openxmlformats.org/officeDocument/2006/relationships/image" Target="../media/image12.pn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1.png"/><Relationship Id="rId7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37.jpeg"/><Relationship Id="rId4" Type="http://schemas.openxmlformats.org/officeDocument/2006/relationships/image" Target="../media/image12.png"/><Relationship Id="rId9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0 РОЦ\+Удаленка\+ ГК\отчет 1 полугодие\Безымянный.jpg"/>
          <p:cNvPicPr>
            <a:picLocks noChangeAspect="1" noChangeArrowheads="1"/>
          </p:cNvPicPr>
          <p:nvPr/>
        </p:nvPicPr>
        <p:blipFill>
          <a:blip r:embed="rId3" cstate="print"/>
          <a:srcRect r="2202" b="276"/>
          <a:stretch>
            <a:fillRect/>
          </a:stretch>
        </p:blipFill>
        <p:spPr bwMode="auto">
          <a:xfrm>
            <a:off x="30657" y="0"/>
            <a:ext cx="9836888" cy="6877050"/>
          </a:xfrm>
          <a:prstGeom prst="rect">
            <a:avLst/>
          </a:prstGeom>
          <a:noFill/>
        </p:spPr>
      </p:pic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4121210" y="6573092"/>
            <a:ext cx="18859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sz="800" b="1" dirty="0">
                <a:solidFill>
                  <a:srgbClr val="002060"/>
                </a:solidFill>
                <a:latin typeface="Carlito" pitchFamily="34" charset="0"/>
                <a:ea typeface="Arial KZ" pitchFamily="34" charset="0"/>
                <a:cs typeface="Carlito" pitchFamily="34" charset="0"/>
              </a:rPr>
              <a:t>г. </a:t>
            </a:r>
            <a:r>
              <a:rPr lang="ru-RU" sz="800" b="1" dirty="0" err="1">
                <a:solidFill>
                  <a:srgbClr val="002060"/>
                </a:solidFill>
                <a:latin typeface="Carlito" pitchFamily="34" charset="0"/>
                <a:ea typeface="Arial KZ" pitchFamily="34" charset="0"/>
                <a:cs typeface="Carlito" pitchFamily="34" charset="0"/>
              </a:rPr>
              <a:t>Нур-Султан</a:t>
            </a:r>
            <a:r>
              <a:rPr lang="ru-RU" sz="800" b="1" dirty="0">
                <a:solidFill>
                  <a:srgbClr val="002060"/>
                </a:solidFill>
                <a:latin typeface="Carlito" pitchFamily="34" charset="0"/>
                <a:ea typeface="Arial KZ" pitchFamily="34" charset="0"/>
                <a:cs typeface="Carlito" pitchFamily="34" charset="0"/>
              </a:rPr>
              <a:t>, 2020 г.</a:t>
            </a:r>
            <a:endParaRPr lang="en-US" sz="800" dirty="0">
              <a:solidFill>
                <a:srgbClr val="002060"/>
              </a:solidFill>
              <a:latin typeface="Carlito" pitchFamily="34" charset="0"/>
              <a:ea typeface="Arial KZ" pitchFamily="34" charset="0"/>
              <a:cs typeface="Carlito" pitchFamily="34" charset="0"/>
            </a:endParaRPr>
          </a:p>
        </p:txBody>
      </p:sp>
      <p:sp>
        <p:nvSpPr>
          <p:cNvPr id="6148" name="Picture 2" descr="E:\КАРЛЫГАШ ЛОГО\Лого Карлыгаш.png"/>
          <p:cNvSpPr>
            <a:spLocks noChangeAspect="1" noChangeArrowheads="1"/>
          </p:cNvSpPr>
          <p:nvPr/>
        </p:nvSpPr>
        <p:spPr bwMode="auto">
          <a:xfrm>
            <a:off x="0" y="0"/>
            <a:ext cx="2044701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3756" y="3360716"/>
            <a:ext cx="9512135" cy="2648197"/>
          </a:xfrm>
        </p:spPr>
        <p:txBody>
          <a:bodyPr/>
          <a:lstStyle/>
          <a:p>
            <a:r>
              <a:rPr lang="kk-KZ" sz="2300" b="1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>ДАЙДЖЕСТ:</a:t>
            </a:r>
            <a:br>
              <a:rPr lang="kk-KZ" sz="2300" b="1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Успешные инновационные практики</a:t>
            </a:r>
            <a:r>
              <a:rPr lang="kk-KZ" sz="2300" b="1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/>
            </a:r>
            <a:br>
              <a:rPr lang="kk-KZ" sz="2300" b="1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>РГП на ПХВ «Детский сад «Қарлығаш»</a:t>
            </a:r>
            <a:b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>Медицинского центра </a:t>
            </a:r>
            <a:b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>Управления Делами Президента  Республики Казахстан  </a:t>
            </a:r>
            <a:b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/>
            </a:r>
            <a:br>
              <a:rPr lang="kk-KZ" sz="23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18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/>
            </a:r>
            <a:br>
              <a:rPr lang="kk-KZ" sz="1800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</a:br>
            <a:r>
              <a:rPr lang="kk-KZ" sz="1800" b="1" i="1" dirty="0" smtClean="0">
                <a:solidFill>
                  <a:srgbClr val="002060"/>
                </a:solidFill>
                <a:latin typeface="Arial KZ" pitchFamily="34" charset="0"/>
                <a:ea typeface="Arial KZ" pitchFamily="34" charset="0"/>
              </a:rPr>
              <a:t>                                                                     Докладчик:  Искакова Г.К., директор </a:t>
            </a:r>
            <a:endParaRPr lang="ru-RU" sz="2300" b="1" i="1" dirty="0">
              <a:solidFill>
                <a:srgbClr val="002060"/>
              </a:solidFill>
              <a:latin typeface="Arial KZ" pitchFamily="34" charset="0"/>
              <a:ea typeface="Arial KZ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41067"/>
          </a:xfrm>
          <a:prstGeom prst="rect">
            <a:avLst/>
          </a:prstGeom>
        </p:spPr>
      </p:pic>
      <p:sp>
        <p:nvSpPr>
          <p:cNvPr id="60" name="Прямоугольник с двумя скругленными противолежащими углами 59"/>
          <p:cNvSpPr/>
          <p:nvPr/>
        </p:nvSpPr>
        <p:spPr>
          <a:xfrm>
            <a:off x="236419" y="1259457"/>
            <a:ext cx="9477597" cy="2813780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50196"/>
            </a:schemeClr>
          </a:solidFill>
          <a:ln w="3175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ctr" eaLnBrk="1" hangingPunct="1"/>
            <a:r>
              <a:rPr lang="ru-RU" sz="1400" b="1" dirty="0">
                <a:solidFill>
                  <a:srgbClr val="002060"/>
                </a:solidFill>
              </a:rPr>
              <a:t>                   </a:t>
            </a:r>
            <a:endParaRPr lang="kk-KZ" sz="1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7372709" y="1623812"/>
            <a:ext cx="2099095" cy="2378845"/>
          </a:xfrm>
          <a:prstGeom prst="rect">
            <a:avLst/>
          </a:prstGeom>
          <a:solidFill>
            <a:srgbClr val="FDFDE7"/>
          </a:solidFill>
          <a:ln w="9525">
            <a:solidFill>
              <a:srgbClr val="EFD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05" name="Прямоугольник 104"/>
          <p:cNvSpPr/>
          <p:nvPr/>
        </p:nvSpPr>
        <p:spPr>
          <a:xfrm>
            <a:off x="5262113" y="1600808"/>
            <a:ext cx="1984076" cy="1185523"/>
          </a:xfrm>
          <a:prstGeom prst="rect">
            <a:avLst/>
          </a:prstGeom>
          <a:solidFill>
            <a:srgbClr val="FDFDE7"/>
          </a:solidFill>
          <a:ln w="9525">
            <a:solidFill>
              <a:srgbClr val="EFD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4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00580"/>
            <a:ext cx="9906000" cy="34864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/>
              <a:t>ДОСТИЖЕНИЯ</a:t>
            </a:r>
            <a:endParaRPr lang="ru-RU" dirty="0"/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252422" y="1022652"/>
            <a:ext cx="9509183" cy="580514"/>
          </a:xfrm>
          <a:prstGeom prst="round2Diag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Единственная  дошкольная организация в республике по проведению работы с детьми в дистанционном режиме </a:t>
            </a:r>
            <a:r>
              <a:rPr lang="ru-RU" sz="1400" i="1" dirty="0">
                <a:solidFill>
                  <a:srgbClr val="002060"/>
                </a:solidFill>
              </a:rPr>
              <a:t>(уникальная авторская информационная платформа «Электронный детский сад»)</a:t>
            </a:r>
            <a:endParaRPr lang="ru-RU" sz="1400" i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29" name="Picture 15" descr="C:\Users\ADMIN\Desktop\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0" y="1691356"/>
            <a:ext cx="4756626" cy="21583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DMIN\Desktop\kisspng-feature-phone-smartphone-mobile-phone-accessories-flat-mobile-phone-vector-material-5aa8c0b7dc3052.71164956152100882390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95" r="26925"/>
          <a:stretch/>
        </p:blipFill>
        <p:spPr bwMode="auto">
          <a:xfrm rot="21374119" flipH="1">
            <a:off x="263095" y="1590257"/>
            <a:ext cx="1661051" cy="2394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776398" y="1763178"/>
            <a:ext cx="3320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Комплексная автоматизация процесса дошкольного воспитания и обучения Предприятия</a:t>
            </a:r>
          </a:p>
        </p:txBody>
      </p:sp>
      <p:sp>
        <p:nvSpPr>
          <p:cNvPr id="37" name="Прямоугольник с двумя скругленными противолежащими углами 36"/>
          <p:cNvSpPr/>
          <p:nvPr/>
        </p:nvSpPr>
        <p:spPr>
          <a:xfrm>
            <a:off x="5283301" y="1663057"/>
            <a:ext cx="2049152" cy="340519"/>
          </a:xfrm>
          <a:prstGeom prst="round2Diag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2060"/>
                </a:solidFill>
              </a:rPr>
              <a:t>Online</a:t>
            </a:r>
            <a:r>
              <a:rPr lang="kk-KZ" sz="1400" b="1" dirty="0">
                <a:solidFill>
                  <a:srgbClr val="002060"/>
                </a:solidFill>
              </a:rPr>
              <a:t> занятий – </a:t>
            </a:r>
            <a:r>
              <a:rPr lang="en-US" sz="1400" b="1" dirty="0">
                <a:solidFill>
                  <a:srgbClr val="002060"/>
                </a:solidFill>
              </a:rPr>
              <a:t>179 </a:t>
            </a:r>
            <a:endParaRPr lang="kk-KZ" sz="14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21324696">
            <a:off x="215476" y="2074105"/>
            <a:ext cx="16983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/>
              <a:t>ИНФОРМАЦИОННАЯ </a:t>
            </a:r>
          </a:p>
          <a:p>
            <a:pPr algn="ctr"/>
            <a:r>
              <a:rPr lang="ru-RU" sz="1000" b="1" dirty="0"/>
              <a:t>СИСТЕМА </a:t>
            </a:r>
          </a:p>
          <a:p>
            <a:pPr algn="ctr"/>
            <a:r>
              <a:rPr lang="ru-RU" sz="1000" b="1" dirty="0"/>
              <a:t> «ЭЛЕКТРОННЫЙ </a:t>
            </a:r>
          </a:p>
          <a:p>
            <a:pPr algn="ctr"/>
            <a:r>
              <a:rPr lang="ru-RU" sz="1000" b="1" dirty="0"/>
              <a:t>ДЕТСКИЙ САД» - </a:t>
            </a:r>
          </a:p>
          <a:p>
            <a:pPr algn="ctr"/>
            <a:r>
              <a:rPr lang="ru-RU" sz="1000" b="1" dirty="0"/>
              <a:t>«</a:t>
            </a:r>
            <a:r>
              <a:rPr lang="en-US" sz="1000" b="1" dirty="0"/>
              <a:t>E-KARLYGASH.KZ</a:t>
            </a:r>
            <a:r>
              <a:rPr lang="ru-RU" sz="1000" b="1" dirty="0"/>
              <a:t>»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585244" y="2542069"/>
            <a:ext cx="3500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1" hangingPunct="1"/>
            <a:r>
              <a:rPr lang="ru-RU" sz="1200" b="1" dirty="0">
                <a:solidFill>
                  <a:srgbClr val="002060"/>
                </a:solidFill>
              </a:rPr>
              <a:t>Акт испытания</a:t>
            </a:r>
          </a:p>
          <a:p>
            <a:pPr lvl="0" indent="450850" algn="ctr" eaLnBrk="1" hangingPunct="1"/>
            <a:r>
              <a:rPr lang="ru-RU" sz="1200" b="1" dirty="0">
                <a:solidFill>
                  <a:srgbClr val="002060"/>
                </a:solidFill>
              </a:rPr>
              <a:t> № 027.2020.050 от 21 февраля 2020 года</a:t>
            </a:r>
          </a:p>
          <a:p>
            <a:pPr lvl="0" indent="450850" algn="ctr" eaLnBrk="1" hangingPunct="1"/>
            <a:r>
              <a:rPr lang="ru-RU" sz="1200" b="1" dirty="0">
                <a:solidFill>
                  <a:srgbClr val="002060"/>
                </a:solidFill>
              </a:rPr>
              <a:t>ИС </a:t>
            </a:r>
            <a:r>
              <a:rPr lang="kk-KZ" sz="1200" b="1" dirty="0">
                <a:solidFill>
                  <a:srgbClr val="002060"/>
                </a:solidFill>
              </a:rPr>
              <a:t>«</a:t>
            </a:r>
            <a:r>
              <a:rPr lang="ru-RU" sz="1200" b="1" dirty="0">
                <a:solidFill>
                  <a:srgbClr val="002060"/>
                </a:solidFill>
              </a:rPr>
              <a:t>Электронный детский сад</a:t>
            </a:r>
            <a:r>
              <a:rPr lang="kk-KZ" sz="1200" b="1" dirty="0">
                <a:solidFill>
                  <a:srgbClr val="002060"/>
                </a:solidFill>
              </a:rPr>
              <a:t>» -</a:t>
            </a:r>
            <a:r>
              <a:rPr lang="ru-RU" sz="1200" b="1" dirty="0">
                <a:solidFill>
                  <a:srgbClr val="002060"/>
                </a:solidFill>
              </a:rPr>
              <a:t> успешно пройдены испытания на соответствие ИБ</a:t>
            </a:r>
            <a:endParaRPr lang="ru-RU" sz="1200" b="1" dirty="0"/>
          </a:p>
        </p:txBody>
      </p:sp>
      <p:pic>
        <p:nvPicPr>
          <p:cNvPr id="59" name="Picture 3" descr="C:\Users\ADMIN\Desktop\НАУРЫЗ\1-ДЕНЬ\1-ДЕНЬ-РУ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639" y="2124734"/>
            <a:ext cx="1206579" cy="756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Прямоугольник 62"/>
          <p:cNvSpPr/>
          <p:nvPr/>
        </p:nvSpPr>
        <p:spPr>
          <a:xfrm>
            <a:off x="7567482" y="1600427"/>
            <a:ext cx="1697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Методические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рекомендации </a:t>
            </a:r>
          </a:p>
        </p:txBody>
      </p:sp>
      <p:pic>
        <p:nvPicPr>
          <p:cNvPr id="77" name="Рисунок 76"/>
          <p:cNvPicPr>
            <a:picLocks noChangeAspect="1"/>
          </p:cNvPicPr>
          <p:nvPr/>
        </p:nvPicPr>
        <p:blipFill rotWithShape="1">
          <a:blip r:embed="rId6" cstate="print"/>
          <a:srcRect l="-464" t="9028" r="1196" b="10243"/>
          <a:stretch/>
        </p:blipFill>
        <p:spPr>
          <a:xfrm rot="21343424">
            <a:off x="419233" y="2958070"/>
            <a:ext cx="1351567" cy="678846"/>
          </a:xfrm>
          <a:prstGeom prst="rect">
            <a:avLst/>
          </a:prstGeom>
        </p:spPr>
      </p:pic>
      <p:pic>
        <p:nvPicPr>
          <p:cNvPr id="117" name="Рисунок 116"/>
          <p:cNvPicPr/>
          <p:nvPr/>
        </p:nvPicPr>
        <p:blipFill>
          <a:blip r:embed="rId7" cstate="print"/>
          <a:srcRect l="21194" t="11744" r="21291" b="8600"/>
          <a:stretch>
            <a:fillRect/>
          </a:stretch>
        </p:blipFill>
        <p:spPr bwMode="auto">
          <a:xfrm>
            <a:off x="7880675" y="2622429"/>
            <a:ext cx="1220191" cy="73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Онлайн-репетитор. От занятий по скайпу до массовых курсов на 250 ..."/>
          <p:cNvPicPr>
            <a:picLocks noChangeAspect="1" noChangeArrowheads="1"/>
          </p:cNvPicPr>
          <p:nvPr/>
        </p:nvPicPr>
        <p:blipFill>
          <a:blip r:embed="rId8" cstate="print"/>
          <a:srcRect l="4556" t="6549" r="4157"/>
          <a:stretch>
            <a:fillRect/>
          </a:stretch>
        </p:blipFill>
        <p:spPr bwMode="auto">
          <a:xfrm>
            <a:off x="5814201" y="1993990"/>
            <a:ext cx="698739" cy="719099"/>
          </a:xfrm>
          <a:prstGeom prst="rect">
            <a:avLst/>
          </a:prstGeom>
          <a:noFill/>
        </p:spPr>
      </p:pic>
      <p:sp>
        <p:nvSpPr>
          <p:cNvPr id="122" name="Прямоугольник 121"/>
          <p:cNvSpPr/>
          <p:nvPr/>
        </p:nvSpPr>
        <p:spPr>
          <a:xfrm>
            <a:off x="5305245" y="2863139"/>
            <a:ext cx="1926567" cy="1159644"/>
          </a:xfrm>
          <a:prstGeom prst="rect">
            <a:avLst/>
          </a:prstGeom>
          <a:solidFill>
            <a:srgbClr val="FDFDE7"/>
          </a:solidFill>
          <a:ln w="9525">
            <a:solidFill>
              <a:srgbClr val="EFDC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5383136" y="2893552"/>
            <a:ext cx="1828547" cy="340519"/>
          </a:xfrm>
          <a:prstGeom prst="round2Diag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kk-KZ" sz="1400" b="1" dirty="0">
                <a:solidFill>
                  <a:srgbClr val="002060"/>
                </a:solidFill>
              </a:rPr>
              <a:t>Видеозанятий - 171</a:t>
            </a:r>
            <a:r>
              <a:rPr lang="en-US" sz="1400" b="1" dirty="0">
                <a:solidFill>
                  <a:srgbClr val="002060"/>
                </a:solidFill>
              </a:rPr>
              <a:t> </a:t>
            </a:r>
            <a:endParaRPr lang="kk-KZ" sz="1400" b="1" dirty="0">
              <a:solidFill>
                <a:srgbClr val="002060"/>
              </a:solidFill>
            </a:endParaRPr>
          </a:p>
        </p:txBody>
      </p:sp>
      <p:pic>
        <p:nvPicPr>
          <p:cNvPr id="94" name="Рисунок 93"/>
          <p:cNvPicPr/>
          <p:nvPr/>
        </p:nvPicPr>
        <p:blipFill>
          <a:blip r:embed="rId9" cstate="print"/>
          <a:srcRect l="17249" t="10875" r="18883" b="8336"/>
          <a:stretch>
            <a:fillRect/>
          </a:stretch>
        </p:blipFill>
        <p:spPr bwMode="auto">
          <a:xfrm>
            <a:off x="8012606" y="3149493"/>
            <a:ext cx="1217164" cy="731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02059" y="3253914"/>
            <a:ext cx="1104826" cy="688358"/>
          </a:xfrm>
          <a:prstGeom prst="rect">
            <a:avLst/>
          </a:prstGeom>
          <a:noFill/>
        </p:spPr>
      </p:pic>
      <p:sp>
        <p:nvSpPr>
          <p:cNvPr id="54" name="Прямоугольник 53"/>
          <p:cNvSpPr/>
          <p:nvPr/>
        </p:nvSpPr>
        <p:spPr>
          <a:xfrm>
            <a:off x="120770" y="4636860"/>
            <a:ext cx="9667193" cy="14989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55" name="Прямоугольник 54"/>
          <p:cNvSpPr/>
          <p:nvPr/>
        </p:nvSpPr>
        <p:spPr>
          <a:xfrm>
            <a:off x="99955" y="4368725"/>
            <a:ext cx="9711159" cy="3231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k-KZ" sz="1500" b="1" dirty="0" smtClean="0">
                <a:solidFill>
                  <a:schemeClr val="bg1"/>
                </a:solidFill>
              </a:rPr>
              <a:t>Обучение с помощью социальных сетей</a:t>
            </a:r>
            <a:endParaRPr lang="ru-RU" sz="1500" b="1" dirty="0">
              <a:solidFill>
                <a:schemeClr val="accent2"/>
              </a:solidFill>
              <a:latin typeface="Arial KZ" pitchFamily="34" charset="0"/>
              <a:ea typeface="Arial KZ" pitchFamily="34" charset="0"/>
            </a:endParaRPr>
          </a:p>
        </p:txBody>
      </p:sp>
      <p:pic>
        <p:nvPicPr>
          <p:cNvPr id="56" name="Picture 2" descr="C:\Users\ww\Desktop\1 полугодие 2020 г\клипарты\фейсбук.png"/>
          <p:cNvPicPr>
            <a:picLocks noChangeAspect="1" noChangeArrowheads="1"/>
          </p:cNvPicPr>
          <p:nvPr/>
        </p:nvPicPr>
        <p:blipFill>
          <a:blip r:embed="rId11" cstate="print"/>
          <a:srcRect t="12826" r="80274" b="19690"/>
          <a:stretch>
            <a:fillRect/>
          </a:stretch>
        </p:blipFill>
        <p:spPr bwMode="auto">
          <a:xfrm>
            <a:off x="2550922" y="4915618"/>
            <a:ext cx="649481" cy="630223"/>
          </a:xfrm>
          <a:prstGeom prst="rect">
            <a:avLst/>
          </a:prstGeom>
          <a:noFill/>
        </p:spPr>
      </p:pic>
      <p:pic>
        <p:nvPicPr>
          <p:cNvPr id="57" name="Picture 3" descr="C:\Users\ww\Desktop\1 полугодие 2020 г\клипарты\instagram_PNG1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6946" y="4976004"/>
            <a:ext cx="831588" cy="810884"/>
          </a:xfrm>
          <a:prstGeom prst="rect">
            <a:avLst/>
          </a:prstGeom>
          <a:noFill/>
        </p:spPr>
      </p:pic>
      <p:pic>
        <p:nvPicPr>
          <p:cNvPr id="61" name="Picture 2" descr="C:\Users\ww\Desktop\1 полугодие 2020 г\клипарты\фейсбук.png"/>
          <p:cNvPicPr>
            <a:picLocks noChangeAspect="1" noChangeArrowheads="1"/>
          </p:cNvPicPr>
          <p:nvPr/>
        </p:nvPicPr>
        <p:blipFill>
          <a:blip r:embed="rId13" cstate="print"/>
          <a:srcRect l="21872"/>
          <a:stretch>
            <a:fillRect/>
          </a:stretch>
        </p:blipFill>
        <p:spPr bwMode="auto">
          <a:xfrm>
            <a:off x="2472670" y="5549379"/>
            <a:ext cx="891812" cy="323771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>
          <a:xfrm>
            <a:off x="946758" y="4995938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Подписчики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dirty="0">
                <a:solidFill>
                  <a:srgbClr val="001B50"/>
                </a:solidFill>
              </a:rPr>
              <a:t> 148 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79224" y="4700792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5 марта 2020 года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956283" y="5293988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Публикаций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dirty="0">
                <a:solidFill>
                  <a:srgbClr val="001B50"/>
                </a:solidFill>
              </a:rPr>
              <a:t> 103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385109" y="5423381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Подписчики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dirty="0">
                <a:solidFill>
                  <a:srgbClr val="001B50"/>
                </a:solidFill>
              </a:rPr>
              <a:t> 49 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904306" y="4673103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13 марта 2020 года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394634" y="5704179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Публикаций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dirty="0">
                <a:solidFill>
                  <a:srgbClr val="001B50"/>
                </a:solidFill>
              </a:rPr>
              <a:t> 108</a:t>
            </a:r>
            <a:endParaRPr lang="ru-RU" sz="1200" dirty="0">
              <a:solidFill>
                <a:srgbClr val="001B50"/>
              </a:solidFill>
            </a:endParaRPr>
          </a:p>
        </p:txBody>
      </p:sp>
      <p:pic>
        <p:nvPicPr>
          <p:cNvPr id="79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441" y="4865401"/>
            <a:ext cx="1071709" cy="54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" name="Прямоугольник 79"/>
          <p:cNvSpPr/>
          <p:nvPr/>
        </p:nvSpPr>
        <p:spPr>
          <a:xfrm>
            <a:off x="8039815" y="5447288"/>
            <a:ext cx="18115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2060"/>
                </a:solidFill>
                <a:latin typeface="+mn-lt"/>
                <a:ea typeface="Arial KZ" pitchFamily="34" charset="0"/>
              </a:rPr>
              <a:t>Статьи работников РОЦ</a:t>
            </a:r>
          </a:p>
          <a:p>
            <a:pPr algn="ctr"/>
            <a:r>
              <a:rPr lang="kk-KZ" sz="1200" b="1" dirty="0">
                <a:solidFill>
                  <a:srgbClr val="002060"/>
                </a:solidFill>
                <a:latin typeface="+mn-lt"/>
                <a:ea typeface="Arial KZ" pitchFamily="34" charset="0"/>
              </a:rPr>
              <a:t> в педагогических </a:t>
            </a:r>
          </a:p>
          <a:p>
            <a:pPr algn="ctr"/>
            <a:r>
              <a:rPr lang="kk-KZ" sz="1200" b="1" dirty="0">
                <a:solidFill>
                  <a:srgbClr val="002060"/>
                </a:solidFill>
                <a:latin typeface="+mn-lt"/>
                <a:ea typeface="Arial KZ" pitchFamily="34" charset="0"/>
              </a:rPr>
              <a:t>журналах – 3</a:t>
            </a:r>
            <a:endParaRPr lang="ru-RU" sz="1200" b="1" dirty="0">
              <a:solidFill>
                <a:srgbClr val="002060"/>
              </a:solidFill>
              <a:latin typeface="+mn-lt"/>
              <a:ea typeface="Arial KZ" pitchFamily="34" charset="0"/>
            </a:endParaRPr>
          </a:p>
        </p:txBody>
      </p:sp>
      <p:pic>
        <p:nvPicPr>
          <p:cNvPr id="81" name="Picture 2" descr="C:\Users\ADMIN\Desktop\пппппппппппппппп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2345"/>
          <a:stretch/>
        </p:blipFill>
        <p:spPr bwMode="auto">
          <a:xfrm>
            <a:off x="6702727" y="4853867"/>
            <a:ext cx="897146" cy="612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Прямоугольник 81"/>
          <p:cNvSpPr/>
          <p:nvPr/>
        </p:nvSpPr>
        <p:spPr>
          <a:xfrm>
            <a:off x="6332081" y="5495963"/>
            <a:ext cx="1707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kk-KZ" sz="1200" b="1" dirty="0">
                <a:solidFill>
                  <a:srgbClr val="002060"/>
                </a:solidFill>
              </a:rPr>
              <a:t>Сайт Предприятия  </a:t>
            </a:r>
          </a:p>
          <a:p>
            <a:pPr algn="ctr" eaLnBrk="1" hangingPunct="1"/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  </a:t>
            </a:r>
            <a:r>
              <a:rPr lang="kk-KZ" sz="1200" b="1" dirty="0">
                <a:solidFill>
                  <a:srgbClr val="002060"/>
                </a:solidFill>
              </a:rPr>
              <a:t>71 публикация РОЦ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856989" y="5421048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Подписчики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b="1" dirty="0">
                <a:solidFill>
                  <a:srgbClr val="002060"/>
                </a:solidFill>
              </a:rPr>
              <a:t> </a:t>
            </a:r>
            <a:r>
              <a:rPr lang="kk-KZ" sz="1200" dirty="0">
                <a:solidFill>
                  <a:srgbClr val="001B50"/>
                </a:solidFill>
              </a:rPr>
              <a:t> 80 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4885564" y="5680998"/>
            <a:ext cx="14927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kk-KZ" sz="1200" b="1" dirty="0">
                <a:solidFill>
                  <a:srgbClr val="002060"/>
                </a:solidFill>
              </a:rPr>
              <a:t>Публикаций </a:t>
            </a:r>
            <a:r>
              <a:rPr lang="kk-KZ" sz="1200" b="1" dirty="0">
                <a:solidFill>
                  <a:srgbClr val="002060"/>
                </a:solidFill>
                <a:ea typeface="Arial KZ" pitchFamily="34" charset="0"/>
              </a:rPr>
              <a:t>–</a:t>
            </a:r>
            <a:r>
              <a:rPr lang="kk-KZ" sz="1200" b="1" dirty="0">
                <a:solidFill>
                  <a:srgbClr val="002060"/>
                </a:solidFill>
              </a:rPr>
              <a:t> </a:t>
            </a:r>
            <a:r>
              <a:rPr lang="kk-KZ" sz="1200" dirty="0">
                <a:solidFill>
                  <a:srgbClr val="001B50"/>
                </a:solidFill>
              </a:rPr>
              <a:t> 71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3463110" y="5045447"/>
            <a:ext cx="10606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kk-KZ" sz="1200" b="1" dirty="0">
                <a:solidFill>
                  <a:srgbClr val="002060"/>
                </a:solidFill>
              </a:rPr>
              <a:t>Страница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920968" y="4974100"/>
            <a:ext cx="1051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kk-KZ" sz="1200" b="1" dirty="0">
                <a:solidFill>
                  <a:srgbClr val="002060"/>
                </a:solidFill>
              </a:rPr>
              <a:t>Сообщество</a:t>
            </a:r>
          </a:p>
          <a:p>
            <a:pPr algn="ctr" eaLnBrk="1" hangingPunct="1"/>
            <a:r>
              <a:rPr lang="kk-KZ" sz="1200" b="1" dirty="0">
                <a:solidFill>
                  <a:srgbClr val="002060"/>
                </a:solidFill>
              </a:rPr>
              <a:t>педагогов</a:t>
            </a:r>
            <a:endParaRPr lang="ru-RU" sz="1200" dirty="0">
              <a:solidFill>
                <a:srgbClr val="001B50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362415" y="4821793"/>
            <a:ext cx="45719" cy="10944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"/>
          </a:p>
        </p:txBody>
      </p:sp>
      <p:sp>
        <p:nvSpPr>
          <p:cNvPr id="88" name="Прямоугольник 87"/>
          <p:cNvSpPr/>
          <p:nvPr/>
        </p:nvSpPr>
        <p:spPr>
          <a:xfrm>
            <a:off x="6224174" y="4836171"/>
            <a:ext cx="45719" cy="10944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"/>
          </a:p>
        </p:txBody>
      </p:sp>
      <p:sp>
        <p:nvSpPr>
          <p:cNvPr id="89" name="Прямоугольник 88"/>
          <p:cNvSpPr/>
          <p:nvPr/>
        </p:nvSpPr>
        <p:spPr>
          <a:xfrm>
            <a:off x="8058726" y="4807415"/>
            <a:ext cx="45719" cy="10944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jpg"/>
          <p:cNvPicPr>
            <a:picLocks noChangeAspect="1"/>
          </p:cNvPicPr>
          <p:nvPr/>
        </p:nvPicPr>
        <p:blipFill>
          <a:blip r:embed="rId2" cstate="print"/>
          <a:srcRect t="60503"/>
          <a:stretch>
            <a:fillRect/>
          </a:stretch>
        </p:blipFill>
        <p:spPr>
          <a:xfrm>
            <a:off x="0" y="4149306"/>
            <a:ext cx="9906000" cy="270869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</p:spPr>
        <p:txBody>
          <a:bodyPr/>
          <a:lstStyle/>
          <a:p>
            <a:pPr>
              <a:defRPr/>
            </a:pPr>
            <a:fld id="{54259935-131A-45B3-A8FE-C0967197A18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84980" y="5129647"/>
            <a:ext cx="3593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i="1" dirty="0">
                <a:solidFill>
                  <a:srgbClr val="002060"/>
                </a:solidFill>
              </a:rPr>
              <a:t>СПАСИБО ЗА ВНИМАНИЕ!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1025" name="Picture 1" descr="G:\0 РОЦ\+Удаленка\+ ГК\Книга приветствия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633" y="1338488"/>
            <a:ext cx="9578718" cy="3423294"/>
          </a:xfrm>
          <a:prstGeom prst="rect">
            <a:avLst/>
          </a:prstGeom>
          <a:noFill/>
        </p:spPr>
      </p:pic>
      <p:pic>
        <p:nvPicPr>
          <p:cNvPr id="7" name="Рисунок 6" descr="фон.jpg"/>
          <p:cNvPicPr>
            <a:picLocks noChangeAspect="1"/>
          </p:cNvPicPr>
          <p:nvPr/>
        </p:nvPicPr>
        <p:blipFill>
          <a:blip r:embed="rId2" cstate="print"/>
          <a:srcRect b="87128"/>
          <a:stretch>
            <a:fillRect/>
          </a:stretch>
        </p:blipFill>
        <p:spPr>
          <a:xfrm>
            <a:off x="0" y="0"/>
            <a:ext cx="9906000" cy="88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556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933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2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pic>
        <p:nvPicPr>
          <p:cNvPr id="1031" name="Picture 7" descr="C:\Users\ww\Desktop\р.png"/>
          <p:cNvPicPr>
            <a:picLocks noChangeAspect="1" noChangeArrowheads="1"/>
          </p:cNvPicPr>
          <p:nvPr/>
        </p:nvPicPr>
        <p:blipFill>
          <a:blip r:embed="rId3" cstate="print"/>
          <a:srcRect t="23025"/>
          <a:stretch>
            <a:fillRect/>
          </a:stretch>
        </p:blipFill>
        <p:spPr bwMode="auto">
          <a:xfrm>
            <a:off x="0" y="1392671"/>
            <a:ext cx="6305909" cy="320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0166" y="1673524"/>
            <a:ext cx="1148982" cy="1628905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" name="Picture 3" descr="E:\WORK A7\КОРЕЛ РАБОТЫ\БУКЛЕТЫ-2019\БУКЛЕТ КАРЛЫГАШ ПАПКА\ИТОГ БУКЛЕТ-17.07.2019\А5\1.jpg"/>
          <p:cNvPicPr>
            <a:picLocks noChangeAspect="1" noChangeArrowheads="1"/>
          </p:cNvPicPr>
          <p:nvPr/>
        </p:nvPicPr>
        <p:blipFill>
          <a:blip r:embed="rId5" cstate="print"/>
          <a:srcRect l="50260" t="11207" b="50388"/>
          <a:stretch>
            <a:fillRect/>
          </a:stretch>
        </p:blipFill>
        <p:spPr bwMode="auto">
          <a:xfrm>
            <a:off x="908693" y="1859160"/>
            <a:ext cx="2481487" cy="135555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805278" y="1553989"/>
            <a:ext cx="27820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001B50"/>
                </a:solidFill>
                <a:cs typeface="Times New Roman" pitchFamily="18" charset="0"/>
              </a:rPr>
              <a:t>ДЕТСКИЙ САД НОВОГО ФОРМАТА</a:t>
            </a:r>
            <a:endParaRPr lang="ru-RU" sz="1400" b="1" i="1" dirty="0">
              <a:solidFill>
                <a:srgbClr val="001B50"/>
              </a:solidFill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232913" y="3300239"/>
            <a:ext cx="445123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630238" algn="l"/>
              </a:tabLst>
            </a:pPr>
            <a:r>
              <a:rPr kumimoji="0" lang="kk-KZ" sz="1400" i="0" u="none" strike="noStrike" cap="none" normalizeH="0" baseline="0" dirty="0">
                <a:ln>
                  <a:noFill/>
                </a:ln>
                <a:solidFill>
                  <a:srgbClr val="001B50"/>
                </a:solidFill>
                <a:effectLst/>
                <a:latin typeface="Carlito" pitchFamily="34" charset="0"/>
                <a:ea typeface="Times New Roman" pitchFamily="18" charset="0"/>
                <a:cs typeface="Carlito" pitchFamily="34" charset="0"/>
              </a:rPr>
              <a:t>Предприятие - ЕДИНСТВЕННАЯ дошкольная организация в Республике Казахстан,</a:t>
            </a:r>
            <a:r>
              <a:rPr kumimoji="0" lang="kk-KZ" sz="1400" i="0" u="none" strike="noStrike" cap="none" normalizeH="0" dirty="0">
                <a:ln>
                  <a:noFill/>
                </a:ln>
                <a:solidFill>
                  <a:srgbClr val="001B50"/>
                </a:solidFill>
                <a:effectLst/>
                <a:latin typeface="Carlito" pitchFamily="34" charset="0"/>
                <a:ea typeface="Times New Roman" pitchFamily="18" charset="0"/>
                <a:cs typeface="Carlito" pitchFamily="34" charset="0"/>
              </a:rPr>
              <a:t> получившая Сертификат соответствия системы менеджмента качества СТ РК ИСО 9001-2016</a:t>
            </a:r>
            <a:endParaRPr kumimoji="0" lang="kk-KZ" sz="1400" i="0" u="none" strike="noStrike" cap="none" normalizeH="0" baseline="0" dirty="0">
              <a:ln>
                <a:noFill/>
              </a:ln>
              <a:solidFill>
                <a:srgbClr val="001B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88853" y="601732"/>
            <a:ext cx="778102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ФОРМИРОВАНИЕ ОСНОВ УСП</a:t>
            </a:r>
            <a:r>
              <a:rPr lang="kk-KZ" sz="1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Е</a:t>
            </a:r>
            <a:r>
              <a:rPr lang="ru-RU" sz="1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ШНОСТИ БУДУЩИХ КАЗАХСТАНЦЕВ  НА ЭТАПЕ ДОШКОЛЬНОГО ОБРАЗОВАНИЯ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43025" y="956307"/>
            <a:ext cx="83358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itchFamily="18" charset="0"/>
              </a:rPr>
              <a:t>ЛИДЕР ДОШКОЛЬНОГО ОБРАЗОВАНИЯ В РК,  ОКАЗЫВАЮЩИЙ СОВРЕМЕННЫЕ УСЛУГИ РАЗВИТИЯ И ОБУЧЕНИЯ ДЕТЕЙ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1057275" y="877546"/>
            <a:ext cx="8848725" cy="1905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057275" y="1220200"/>
            <a:ext cx="8848725" cy="1905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ятиугольник 15"/>
          <p:cNvSpPr/>
          <p:nvPr/>
        </p:nvSpPr>
        <p:spPr>
          <a:xfrm>
            <a:off x="2" y="987941"/>
            <a:ext cx="1352548" cy="265265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200" b="1" dirty="0">
                <a:solidFill>
                  <a:schemeClr val="bg1"/>
                </a:solidFill>
                <a:cs typeface="Times New Roman" pitchFamily="18" charset="0"/>
              </a:rPr>
              <a:t>ВИДЕНИЕ</a:t>
            </a:r>
            <a:endParaRPr lang="ru-RU" sz="12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1" y="638002"/>
            <a:ext cx="1352549" cy="27610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200" b="1" dirty="0">
                <a:solidFill>
                  <a:schemeClr val="bg1"/>
                </a:solidFill>
                <a:cs typeface="Times New Roman" pitchFamily="18" charset="0"/>
              </a:rPr>
              <a:t>МИССИЯ</a:t>
            </a:r>
            <a:endParaRPr lang="ru-RU" sz="12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573330" y="3386373"/>
            <a:ext cx="2962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Объект №1</a:t>
            </a:r>
          </a:p>
          <a:p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пр.Мәңгілік Ел, 33</a:t>
            </a:r>
          </a:p>
          <a:p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Проектная мощность – 240 мест </a:t>
            </a:r>
          </a:p>
          <a:p>
            <a:r>
              <a:rPr lang="kk-KZ" sz="14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Групп - 11 (РБ), 1 - коммерческая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2276777" y="5120389"/>
            <a:ext cx="295083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Объект №2 </a:t>
            </a:r>
          </a:p>
          <a:p>
            <a:r>
              <a:rPr lang="tr-TR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мкр. «Чубары», пер. Жауқазын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,</a:t>
            </a:r>
            <a:r>
              <a:rPr lang="tr-TR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 6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ea typeface="Arial KZ" pitchFamily="34" charset="0"/>
              <a:cs typeface="Times New Roman" pitchFamily="18" charset="0"/>
            </a:endParaRPr>
          </a:p>
          <a:p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Проектная мощность - 160 мест </a:t>
            </a:r>
          </a:p>
          <a:p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Групп - 8 (РБ)</a:t>
            </a:r>
            <a:endParaRPr lang="kk-KZ" sz="1300" b="1" dirty="0">
              <a:solidFill>
                <a:srgbClr val="002060"/>
              </a:solidFill>
              <a:latin typeface="Times New Roman" pitchFamily="18" charset="0"/>
              <a:ea typeface="Arial KZ" pitchFamily="34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075959" y="5094459"/>
            <a:ext cx="263072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Объект №3</a:t>
            </a:r>
          </a:p>
          <a:p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 ул. Е-357</a:t>
            </a:r>
            <a:r>
              <a:rPr lang="tr-TR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, </a:t>
            </a:r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здание 1</a:t>
            </a:r>
          </a:p>
          <a:p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Проектная мощность - 350 мест </a:t>
            </a:r>
          </a:p>
          <a:p>
            <a:r>
              <a:rPr lang="kk-KZ" sz="1300" b="1" dirty="0">
                <a:solidFill>
                  <a:srgbClr val="002060"/>
                </a:solidFill>
                <a:latin typeface="Times New Roman" pitchFamily="18" charset="0"/>
                <a:ea typeface="Arial KZ" pitchFamily="34" charset="0"/>
                <a:cs typeface="Times New Roman" pitchFamily="18" charset="0"/>
              </a:rPr>
              <a:t>Групп - 14 (РБ)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ea typeface="Arial KZ" pitchFamily="34" charset="0"/>
              <a:cs typeface="Times New Roman" pitchFamily="18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0" y="1341783"/>
            <a:ext cx="9906000" cy="768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b="1" i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04" name="Picture 5" descr="E:\фасад-2016\объекты Предприятия\IMG_75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252" y="4655127"/>
            <a:ext cx="1949750" cy="1573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" name="Picture 6" descr="E:\фасад-2016\объекты Предприятия\ара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218" y="4762004"/>
            <a:ext cx="1981585" cy="144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Picture 7" descr="E:\фасад-2016\объекты Предприятия\фасад с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7084" y="1775759"/>
            <a:ext cx="2423132" cy="1499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3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0" y="582403"/>
            <a:ext cx="9906000" cy="248314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ПРЕДМЕТНО-РАЗВИВАЮЩАЯ СРЕДА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1081" y="913424"/>
            <a:ext cx="9177456" cy="401028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 b="1" dirty="0" smtClean="0"/>
              <a:t>холлы, лестничные марши, коридоры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  <p:pic>
        <p:nvPicPr>
          <p:cNvPr id="68" name="Picture 4" descr="C:\Users\ADMIN\Desktop\00\Screenshot_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8" y="-713218"/>
            <a:ext cx="646771" cy="44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828" y="-789482"/>
            <a:ext cx="858426" cy="534839"/>
          </a:xfrm>
          <a:prstGeom prst="rect">
            <a:avLst/>
          </a:prstGeom>
          <a:noFill/>
        </p:spPr>
      </p:pic>
      <p:pic>
        <p:nvPicPr>
          <p:cNvPr id="1026" name="Picture 2" descr="Можно ли усидеть на двух сертификатах на дополнительное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670" y="-683045"/>
            <a:ext cx="785004" cy="472573"/>
          </a:xfrm>
          <a:prstGeom prst="rect">
            <a:avLst/>
          </a:prstGeom>
          <a:noFill/>
        </p:spPr>
      </p:pic>
      <p:pic>
        <p:nvPicPr>
          <p:cNvPr id="1028" name="Picture 4" descr="Гимназия №4 г. Моги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8480" y="-682033"/>
            <a:ext cx="804483" cy="397414"/>
          </a:xfrm>
          <a:prstGeom prst="rect">
            <a:avLst/>
          </a:prstGeom>
          <a:noFill/>
        </p:spPr>
      </p:pic>
      <p:pic>
        <p:nvPicPr>
          <p:cNvPr id="1027" name="Picture 3" descr="G:\фото детей МФ\382\IMG_00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14450" y="1374342"/>
            <a:ext cx="3676650" cy="2520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G:\фото детей МФ\382\IMG_013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14185" y="1352331"/>
            <a:ext cx="3725065" cy="2553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G:\фото детей МФ\382\IMG_01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62510" y="4000500"/>
            <a:ext cx="3795857" cy="253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G:\фото детей МФ\382\IMG_996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9806" y="3977182"/>
            <a:ext cx="3646140" cy="2499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3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0" y="639553"/>
            <a:ext cx="9906000" cy="248314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«О</a:t>
            </a:r>
            <a:r>
              <a:rPr lang="en-US" b="1" dirty="0" smtClean="0">
                <a:solidFill>
                  <a:schemeClr val="bg1"/>
                </a:solidFill>
              </a:rPr>
              <a:t>PEN</a:t>
            </a:r>
            <a:r>
              <a:rPr lang="ru-RU" b="1" dirty="0" smtClean="0">
                <a:solidFill>
                  <a:schemeClr val="bg1"/>
                </a:solidFill>
              </a:rPr>
              <a:t>-</a:t>
            </a:r>
            <a:r>
              <a:rPr lang="en-US" b="1" dirty="0" smtClean="0">
                <a:solidFill>
                  <a:schemeClr val="bg1"/>
                </a:solidFill>
              </a:rPr>
              <a:t>SPACE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kk-KZ" dirty="0" smtClean="0">
                <a:solidFill>
                  <a:schemeClr val="bg1"/>
                </a:solidFill>
              </a:rPr>
              <a:t>АТЕЛЬЕ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ru-RU" b="1" dirty="0" smtClean="0">
              <a:solidFill>
                <a:schemeClr val="bg1"/>
              </a:solidFill>
              <a:ea typeface="Arial KZ" pitchFamily="34" charset="0"/>
              <a:cs typeface="Times New Roman" pitchFamily="18" charset="0"/>
            </a:endParaRPr>
          </a:p>
        </p:txBody>
      </p:sp>
      <p:pic>
        <p:nvPicPr>
          <p:cNvPr id="68" name="Picture 4" descr="C:\Users\ADMIN\Desktop\00\Screenshot_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8" y="-713218"/>
            <a:ext cx="646771" cy="44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828" y="-789482"/>
            <a:ext cx="858426" cy="534839"/>
          </a:xfrm>
          <a:prstGeom prst="rect">
            <a:avLst/>
          </a:prstGeom>
          <a:noFill/>
        </p:spPr>
      </p:pic>
      <p:pic>
        <p:nvPicPr>
          <p:cNvPr id="1026" name="Picture 2" descr="Можно ли усидеть на двух сертификатах на дополнительное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670" y="-683045"/>
            <a:ext cx="785004" cy="472573"/>
          </a:xfrm>
          <a:prstGeom prst="rect">
            <a:avLst/>
          </a:prstGeom>
          <a:noFill/>
        </p:spPr>
      </p:pic>
      <p:pic>
        <p:nvPicPr>
          <p:cNvPr id="1028" name="Picture 4" descr="Гимназия №4 г. Моги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8480" y="-682033"/>
            <a:ext cx="804483" cy="397414"/>
          </a:xfrm>
          <a:prstGeom prst="rect">
            <a:avLst/>
          </a:prstGeom>
          <a:noFill/>
        </p:spPr>
      </p:pic>
      <p:pic>
        <p:nvPicPr>
          <p:cNvPr id="2" name="Picture 2" descr="G:\фото детей МФ\382\IMG_00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7859" y="1013773"/>
            <a:ext cx="4272970" cy="2929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G:\фото детей МФ\382\IMG_00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96075" y="4267558"/>
            <a:ext cx="2914650" cy="1998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G:\фото детей МФ\382\IMG_00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" y="4289545"/>
            <a:ext cx="2940470" cy="2016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G:\фото детей МФ\382\IMG_002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62350" y="4286615"/>
            <a:ext cx="2970212" cy="2036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G:\фото детей МФ\382\IMG_003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08574" y="1047750"/>
            <a:ext cx="4316240" cy="2959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3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9050" y="658603"/>
            <a:ext cx="9906000" cy="248314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GREEN</a:t>
            </a:r>
            <a:r>
              <a:rPr lang="ru-RU" b="1" dirty="0" smtClean="0"/>
              <a:t>-СТУДИЯ С АКВА И ГИДРОПОНИКОЙ</a:t>
            </a:r>
            <a:endParaRPr lang="ru-RU" b="1" dirty="0" smtClean="0">
              <a:solidFill>
                <a:srgbClr val="002060"/>
              </a:solidFill>
              <a:ea typeface="Arial KZ" pitchFamily="34" charset="0"/>
              <a:cs typeface="Times New Roman" pitchFamily="18" charset="0"/>
            </a:endParaRPr>
          </a:p>
        </p:txBody>
      </p:sp>
      <p:pic>
        <p:nvPicPr>
          <p:cNvPr id="68" name="Picture 4" descr="C:\Users\ADMIN\Desktop\00\Screenshot_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8" y="-713218"/>
            <a:ext cx="646771" cy="44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828" y="-789482"/>
            <a:ext cx="858426" cy="534839"/>
          </a:xfrm>
          <a:prstGeom prst="rect">
            <a:avLst/>
          </a:prstGeom>
          <a:noFill/>
        </p:spPr>
      </p:pic>
      <p:pic>
        <p:nvPicPr>
          <p:cNvPr id="1026" name="Picture 2" descr="Можно ли усидеть на двух сертификатах на дополнительное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670" y="-683045"/>
            <a:ext cx="785004" cy="472573"/>
          </a:xfrm>
          <a:prstGeom prst="rect">
            <a:avLst/>
          </a:prstGeom>
          <a:noFill/>
        </p:spPr>
      </p:pic>
      <p:pic>
        <p:nvPicPr>
          <p:cNvPr id="1028" name="Picture 4" descr="Гимназия №4 г. Моги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8480" y="-682033"/>
            <a:ext cx="804483" cy="397414"/>
          </a:xfrm>
          <a:prstGeom prst="rect">
            <a:avLst/>
          </a:prstGeom>
          <a:noFill/>
        </p:spPr>
      </p:pic>
      <p:pic>
        <p:nvPicPr>
          <p:cNvPr id="3074" name="Picture 2" descr="G:\фото детей МФ\382\IMG_97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301" y="4222828"/>
            <a:ext cx="3327174" cy="2218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G:\фото детей МФ\382\IMG_99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2856" y="1085850"/>
            <a:ext cx="3114805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G:\фото детей МФ\382\IMG_912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18362" y="4272656"/>
            <a:ext cx="1453788" cy="2180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 descr="G:\фото детей МФ\382\IMG_996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6699" y="1084580"/>
            <a:ext cx="4308403" cy="2954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G:\фото детей МФ\382\IMG_976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85531" y="4267200"/>
            <a:ext cx="3334669" cy="2223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G:\фото детей МФ\382\IMG_995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2105960"/>
            <a:ext cx="2851433" cy="1955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3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pic>
        <p:nvPicPr>
          <p:cNvPr id="68" name="Picture 4" descr="C:\Users\ADMIN\Desktop\00\Screenshot_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8" y="-713218"/>
            <a:ext cx="646771" cy="44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828" y="-789482"/>
            <a:ext cx="858426" cy="534839"/>
          </a:xfrm>
          <a:prstGeom prst="rect">
            <a:avLst/>
          </a:prstGeom>
          <a:noFill/>
        </p:spPr>
      </p:pic>
      <p:pic>
        <p:nvPicPr>
          <p:cNvPr id="1026" name="Picture 2" descr="Можно ли усидеть на двух сертификатах на дополнительное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670" y="-683045"/>
            <a:ext cx="785004" cy="472573"/>
          </a:xfrm>
          <a:prstGeom prst="rect">
            <a:avLst/>
          </a:prstGeom>
          <a:noFill/>
        </p:spPr>
      </p:pic>
      <p:pic>
        <p:nvPicPr>
          <p:cNvPr id="1028" name="Picture 4" descr="Гимназия №4 г. Моги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8480" y="-682033"/>
            <a:ext cx="804483" cy="39741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28600" y="715752"/>
            <a:ext cx="4514850" cy="370098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b="1" dirty="0" smtClean="0"/>
              <a:t>СЕНСОРНЫЕ КОМНАТЫ</a:t>
            </a:r>
            <a:endParaRPr lang="ru-RU" b="1" dirty="0" smtClean="0">
              <a:solidFill>
                <a:srgbClr val="002060"/>
              </a:solidFill>
              <a:ea typeface="Arial KZ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9700" y="715752"/>
            <a:ext cx="4514850" cy="370098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b="1" dirty="0" smtClean="0"/>
              <a:t>МЯГКИЕ КОМНАТЫ</a:t>
            </a:r>
            <a:endParaRPr lang="ru-RU" b="1" dirty="0" smtClean="0">
              <a:solidFill>
                <a:srgbClr val="002060"/>
              </a:solidFill>
              <a:ea typeface="Arial KZ" pitchFamily="34" charset="0"/>
              <a:cs typeface="Times New Roman" pitchFamily="18" charset="0"/>
            </a:endParaRPr>
          </a:p>
        </p:txBody>
      </p:sp>
      <p:pic>
        <p:nvPicPr>
          <p:cNvPr id="4101" name="Picture 5" descr="G:\фото детей МФ\382\IMG_99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72101" y="3852782"/>
            <a:ext cx="3840720" cy="2560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G:\фото детей МФ\382\IMG_99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335" y="1219200"/>
            <a:ext cx="3756496" cy="2504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6" name="Picture 10" descr="G:\фото детей МФ\382\IMG_02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7576" y="1212323"/>
            <a:ext cx="3810124" cy="2540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7" name="Picture 11" descr="G:\фото детей МФ\382\IMG_019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7570" y="3924299"/>
            <a:ext cx="3710129" cy="247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3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0" y="582403"/>
            <a:ext cx="9906000" cy="248314"/>
          </a:xfrm>
          <a:prstGeom prst="rect">
            <a:avLst/>
          </a:prstGeom>
          <a:solidFill>
            <a:srgbClr val="09ADC3"/>
          </a:solidFill>
          <a:ln w="952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 smtClean="0"/>
              <a:t>ЦЕНТРЫ ИНТЕРАКТИВНЫХ ИГР</a:t>
            </a:r>
            <a:endParaRPr lang="ru-RU" b="1" dirty="0" smtClean="0">
              <a:solidFill>
                <a:srgbClr val="002060"/>
              </a:solidFill>
              <a:ea typeface="Arial KZ" pitchFamily="34" charset="0"/>
              <a:cs typeface="Times New Roman" pitchFamily="18" charset="0"/>
            </a:endParaRPr>
          </a:p>
        </p:txBody>
      </p:sp>
      <p:pic>
        <p:nvPicPr>
          <p:cNvPr id="68" name="Picture 4" descr="C:\Users\ADMIN\Desktop\00\Screenshot_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8" y="-713218"/>
            <a:ext cx="646771" cy="44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Интерактивные ИГРЫ для детей. Ясли-сад № 76 г. Гродн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828" y="-789482"/>
            <a:ext cx="858426" cy="534839"/>
          </a:xfrm>
          <a:prstGeom prst="rect">
            <a:avLst/>
          </a:prstGeom>
          <a:noFill/>
        </p:spPr>
      </p:pic>
      <p:pic>
        <p:nvPicPr>
          <p:cNvPr id="1026" name="Picture 2" descr="Можно ли усидеть на двух сертификатах на дополнительное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670" y="-683045"/>
            <a:ext cx="785004" cy="472573"/>
          </a:xfrm>
          <a:prstGeom prst="rect">
            <a:avLst/>
          </a:prstGeom>
          <a:noFill/>
        </p:spPr>
      </p:pic>
      <p:pic>
        <p:nvPicPr>
          <p:cNvPr id="1028" name="Picture 4" descr="Гимназия №4 г. Могиле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8480" y="-682033"/>
            <a:ext cx="804483" cy="397414"/>
          </a:xfrm>
          <a:prstGeom prst="rect">
            <a:avLst/>
          </a:prstGeom>
          <a:noFill/>
        </p:spPr>
      </p:pic>
      <p:pic>
        <p:nvPicPr>
          <p:cNvPr id="4098" name="Picture 2" descr="G:\фото детей МФ\382\IMG_99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208" y="3799026"/>
            <a:ext cx="3944092" cy="2704096"/>
          </a:xfrm>
          <a:prstGeom prst="rect">
            <a:avLst/>
          </a:prstGeom>
          <a:noFill/>
        </p:spPr>
      </p:pic>
      <p:pic>
        <p:nvPicPr>
          <p:cNvPr id="4099" name="Picture 3" descr="G:\фото детей МФ\382\IMG_998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05400" y="948679"/>
            <a:ext cx="4057650" cy="2781951"/>
          </a:xfrm>
          <a:prstGeom prst="rect">
            <a:avLst/>
          </a:prstGeom>
          <a:noFill/>
        </p:spPr>
      </p:pic>
      <p:pic>
        <p:nvPicPr>
          <p:cNvPr id="4100" name="Picture 4" descr="G:\фото детей МФ\382\IMG_997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4056" y="952501"/>
            <a:ext cx="4004120" cy="2745251"/>
          </a:xfrm>
          <a:prstGeom prst="rect">
            <a:avLst/>
          </a:prstGeom>
          <a:noFill/>
        </p:spPr>
      </p:pic>
      <p:pic>
        <p:nvPicPr>
          <p:cNvPr id="5122" name="Picture 2" descr="G:\фото детей МФ\382\IMG_996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67301" y="3790840"/>
            <a:ext cx="4095750" cy="2730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4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7661" y="826573"/>
            <a:ext cx="9249268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bg1"/>
                </a:solidFill>
                <a:cs typeface="Times New Roman" pitchFamily="18" charset="0"/>
              </a:rPr>
              <a:t>МЕТОДИКИ И ТЕХНОЛОГИИ </a:t>
            </a:r>
            <a:endParaRPr lang="kk-KZ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1303" y="1357747"/>
            <a:ext cx="2472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Метод языкового погружения</a:t>
            </a:r>
            <a:endParaRPr lang="en-US" sz="1400" dirty="0" smtClean="0">
              <a:solidFill>
                <a:srgbClr val="002060"/>
              </a:solidFill>
            </a:endParaRPr>
          </a:p>
          <a:p>
            <a:pPr algn="ctr"/>
            <a:r>
              <a:rPr lang="en-US" sz="1400" i="1" dirty="0" smtClean="0">
                <a:solidFill>
                  <a:srgbClr val="002060"/>
                </a:solidFill>
              </a:rPr>
              <a:t>(</a:t>
            </a:r>
            <a:r>
              <a:rPr lang="kk-KZ" sz="1400" i="1" dirty="0" smtClean="0">
                <a:solidFill>
                  <a:srgbClr val="002060"/>
                </a:solidFill>
              </a:rPr>
              <a:t>Эстония</a:t>
            </a:r>
            <a:r>
              <a:rPr lang="en-US" sz="1400" i="1" dirty="0" smtClean="0">
                <a:solidFill>
                  <a:srgbClr val="002060"/>
                </a:solidFill>
              </a:rPr>
              <a:t>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49735" y="1433947"/>
            <a:ext cx="20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МИЦ </a:t>
            </a:r>
            <a:r>
              <a:rPr lang="kk-KZ" sz="1400" dirty="0" smtClean="0">
                <a:solidFill>
                  <a:srgbClr val="002060"/>
                </a:solidFill>
              </a:rPr>
              <a:t>Е</a:t>
            </a:r>
            <a:r>
              <a:rPr lang="en-US" sz="1400" dirty="0" smtClean="0">
                <a:solidFill>
                  <a:srgbClr val="002060"/>
                </a:solidFill>
              </a:rPr>
              <a:t>du </a:t>
            </a:r>
            <a:r>
              <a:rPr lang="en-US" sz="1400" dirty="0" smtClean="0">
                <a:solidFill>
                  <a:srgbClr val="002060"/>
                </a:solidFill>
              </a:rPr>
              <a:t>play</a:t>
            </a:r>
            <a:r>
              <a:rPr lang="kk-KZ" sz="1400" dirty="0" smtClean="0">
                <a:solidFill>
                  <a:srgbClr val="002060"/>
                </a:solidFill>
              </a:rPr>
              <a:t>, </a:t>
            </a:r>
            <a:r>
              <a:rPr lang="kk-KZ" sz="1400" dirty="0" smtClean="0">
                <a:solidFill>
                  <a:srgbClr val="002060"/>
                </a:solidFill>
              </a:rPr>
              <a:t>Е</a:t>
            </a:r>
            <a:r>
              <a:rPr lang="en-US" sz="1400" dirty="0" smtClean="0">
                <a:solidFill>
                  <a:srgbClr val="002060"/>
                </a:solidFill>
              </a:rPr>
              <a:t>du </a:t>
            </a:r>
            <a:r>
              <a:rPr lang="en-US" sz="1400" dirty="0" smtClean="0">
                <a:solidFill>
                  <a:srgbClr val="002060"/>
                </a:solidFill>
              </a:rPr>
              <a:t>Qwest</a:t>
            </a:r>
          </a:p>
          <a:p>
            <a:pPr algn="ctr"/>
            <a:r>
              <a:rPr lang="kk-KZ" sz="1400" i="1" dirty="0" smtClean="0">
                <a:solidFill>
                  <a:srgbClr val="002060"/>
                </a:solidFill>
              </a:rPr>
              <a:t> </a:t>
            </a:r>
            <a:r>
              <a:rPr lang="kk-KZ" sz="1400" i="1" dirty="0" smtClean="0">
                <a:solidFill>
                  <a:srgbClr val="002060"/>
                </a:solidFill>
              </a:rPr>
              <a:t>(Израиль)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88644" y="1338697"/>
            <a:ext cx="1505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Реджио-подходы</a:t>
            </a:r>
          </a:p>
          <a:p>
            <a:pPr algn="ctr"/>
            <a:r>
              <a:rPr lang="en-US" sz="1400" i="1" dirty="0" smtClean="0">
                <a:solidFill>
                  <a:srgbClr val="002060"/>
                </a:solidFill>
              </a:rPr>
              <a:t>(</a:t>
            </a:r>
            <a:r>
              <a:rPr lang="kk-KZ" sz="1400" i="1" dirty="0" smtClean="0">
                <a:solidFill>
                  <a:srgbClr val="002060"/>
                </a:solidFill>
              </a:rPr>
              <a:t>Италия</a:t>
            </a:r>
            <a:r>
              <a:rPr lang="en-US" sz="1400" i="1" dirty="0" smtClean="0">
                <a:solidFill>
                  <a:srgbClr val="002060"/>
                </a:solidFill>
              </a:rPr>
              <a:t>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18497" y="3967597"/>
            <a:ext cx="2015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STEAM-</a:t>
            </a:r>
            <a:r>
              <a:rPr lang="kk-KZ" sz="1400" dirty="0" smtClean="0">
                <a:solidFill>
                  <a:srgbClr val="002060"/>
                </a:solidFill>
              </a:rPr>
              <a:t>технологии</a:t>
            </a:r>
          </a:p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 </a:t>
            </a:r>
            <a:r>
              <a:rPr lang="kk-KZ" sz="1400" i="1" dirty="0" smtClean="0">
                <a:solidFill>
                  <a:srgbClr val="002060"/>
                </a:solidFill>
              </a:rPr>
              <a:t>(опыт Японии и Кореи)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33263" y="3986647"/>
            <a:ext cx="2145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Сингапурские технологии</a:t>
            </a:r>
          </a:p>
          <a:p>
            <a:pPr algn="ctr"/>
            <a:r>
              <a:rPr lang="kk-KZ" sz="1400" i="1" dirty="0" smtClean="0">
                <a:solidFill>
                  <a:srgbClr val="002060"/>
                </a:solidFill>
              </a:rPr>
              <a:t>(Россия</a:t>
            </a:r>
            <a:r>
              <a:rPr lang="kk-KZ" sz="1400" i="1" dirty="0" smtClean="0">
                <a:solidFill>
                  <a:srgbClr val="002060"/>
                </a:solidFill>
              </a:rPr>
              <a:t>)</a:t>
            </a:r>
            <a:endParaRPr lang="ru-RU" sz="1400" i="1" dirty="0" smtClean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6829" y="3967597"/>
            <a:ext cx="2432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Технология развивающих игр</a:t>
            </a:r>
          </a:p>
          <a:p>
            <a:pPr algn="ctr"/>
            <a:r>
              <a:rPr lang="kk-KZ" sz="1400" dirty="0" smtClean="0">
                <a:solidFill>
                  <a:srgbClr val="002060"/>
                </a:solidFill>
              </a:rPr>
              <a:t>Воскобовича</a:t>
            </a:r>
            <a:r>
              <a:rPr lang="kk-KZ" sz="1400" i="1" dirty="0" smtClean="0">
                <a:solidFill>
                  <a:srgbClr val="002060"/>
                </a:solidFill>
              </a:rPr>
              <a:t>  (Россия)</a:t>
            </a:r>
            <a:endParaRPr lang="ru-RU" sz="1400" i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G:\фото детей МФ\382\IMG_8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015" y="4533900"/>
            <a:ext cx="2736169" cy="182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G:\фото детей МФ\382\IMG_91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751" y="1955800"/>
            <a:ext cx="2552700" cy="170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G:\фото детей МФ\382\IMG_01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" y="1941896"/>
            <a:ext cx="2573338" cy="1715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G:\фото детей МФ\382\IMG_02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33890" y="4551656"/>
            <a:ext cx="2641521" cy="1811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Рисунок 19"/>
          <p:cNvPicPr>
            <a:picLocks noChangeAspect="1"/>
          </p:cNvPicPr>
          <p:nvPr/>
        </p:nvPicPr>
        <p:blipFill>
          <a:blip r:embed="rId7" cstate="print"/>
          <a:srcRect l="14597" t="4095" b="3609"/>
          <a:stretch>
            <a:fillRect/>
          </a:stretch>
        </p:blipFill>
        <p:spPr bwMode="auto">
          <a:xfrm>
            <a:off x="3712743" y="1954038"/>
            <a:ext cx="2630908" cy="1750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E:\1 ИНКАР 2017\Мероприятия РГП\фото и видео\открытие ДС 17012018\IMG_33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4514850"/>
            <a:ext cx="2800350" cy="1866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фон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67"/>
            <a:ext cx="9906000" cy="684106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454551" y="129397"/>
            <a:ext cx="276038" cy="30777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k-KZ" sz="1400" b="1" dirty="0" smtClean="0">
                <a:ln>
                  <a:solidFill>
                    <a:srgbClr val="1CDECC"/>
                  </a:solidFill>
                </a:ln>
                <a:solidFill>
                  <a:srgbClr val="1CDECC"/>
                </a:solidFill>
              </a:rPr>
              <a:t>4</a:t>
            </a:r>
            <a:endParaRPr lang="ru-RU" sz="1400" b="1" dirty="0">
              <a:ln>
                <a:solidFill>
                  <a:srgbClr val="1CDECC"/>
                </a:solidFill>
              </a:ln>
              <a:solidFill>
                <a:srgbClr val="1CDECC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7661" y="826573"/>
            <a:ext cx="9249268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bg1"/>
                </a:solidFill>
                <a:cs typeface="Times New Roman" pitchFamily="18" charset="0"/>
              </a:rPr>
              <a:t>4 ИННОВАЦИОННЫЕ  МЕТОДИКИ И ТЕХНОЛОГИИ </a:t>
            </a:r>
            <a:endParaRPr lang="kk-KZ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693431" y="4123785"/>
            <a:ext cx="3233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450850" algn="l"/>
              </a:tabLst>
            </a:pPr>
            <a:r>
              <a:rPr kumimoji="0" lang="kk-KZ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Здоровьесберегающая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450850" algn="l"/>
              </a:tabLst>
            </a:pPr>
            <a:r>
              <a:rPr kumimoji="0" lang="kk-KZ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технология «Кинезиология»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cs typeface="Arial" pitchFamily="34" charset="0"/>
              </a:rPr>
              <a:t> 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955" t="13401" r="25549" b="29444"/>
          <a:stretch>
            <a:fillRect/>
          </a:stretch>
        </p:blipFill>
        <p:spPr bwMode="auto">
          <a:xfrm>
            <a:off x="756608" y="1738417"/>
            <a:ext cx="2534891" cy="206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88434" y="1299454"/>
            <a:ext cx="289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450850" algn="l"/>
              </a:tabLst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Сингапурские  </a:t>
            </a:r>
            <a:r>
              <a:rPr kumimoji="0" lang="kk-KZ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технологии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03150" y="3999338"/>
            <a:ext cx="3144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1" hangingPunct="1">
              <a:tabLst>
                <a:tab pos="180975" algn="l"/>
                <a:tab pos="450850" algn="l"/>
              </a:tabLst>
            </a:pPr>
            <a:r>
              <a:rPr lang="kk-KZ" b="1" dirty="0">
                <a:solidFill>
                  <a:srgbClr val="002060"/>
                </a:solidFill>
                <a:latin typeface="+mn-lt"/>
                <a:ea typeface="Times New Roman" pitchFamily="18" charset="0"/>
                <a:cs typeface="Arial" pitchFamily="34" charset="0"/>
              </a:rPr>
              <a:t>«5 </a:t>
            </a:r>
            <a:r>
              <a:rPr lang="kk-KZ" b="1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Arial" pitchFamily="34" charset="0"/>
              </a:rPr>
              <a:t>элементов  </a:t>
            </a:r>
            <a:r>
              <a:rPr lang="kk-KZ" b="1" dirty="0">
                <a:solidFill>
                  <a:srgbClr val="002060"/>
                </a:solidFill>
                <a:latin typeface="+mn-lt"/>
                <a:ea typeface="Times New Roman" pitchFamily="18" charset="0"/>
                <a:cs typeface="Arial" pitchFamily="34" charset="0"/>
              </a:rPr>
              <a:t>Кнайпа»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076542" y="1278934"/>
            <a:ext cx="23783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1" hangingPunct="1">
              <a:tabLst>
                <a:tab pos="180975" algn="l"/>
                <a:tab pos="450850" algn="l"/>
              </a:tabLst>
            </a:pPr>
            <a:r>
              <a:rPr lang="kk-KZ" b="1" dirty="0">
                <a:solidFill>
                  <a:srgbClr val="002060"/>
                </a:solidFill>
                <a:latin typeface="+mn-lt"/>
                <a:ea typeface="Times New Roman" pitchFamily="18" charset="0"/>
                <a:cs typeface="Arial" pitchFamily="34" charset="0"/>
              </a:rPr>
              <a:t>«Квест – технологии»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itchFamily="34" charset="0"/>
            </a:endParaRPr>
          </a:p>
        </p:txBody>
      </p:sp>
      <p:pic>
        <p:nvPicPr>
          <p:cNvPr id="14" name="Picture 3" descr="C:\Users\GTV\Documents\Новая папка (4)\IMG-20190704-WA0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77" y="4356344"/>
            <a:ext cx="3612954" cy="203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" descr="G:\фото детей МФ\IMG_93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8670" y="1709533"/>
            <a:ext cx="3052753" cy="2035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 descr="Кинезиология. Кинезиологические упражнения и игры для детей ..."/>
          <p:cNvPicPr>
            <a:picLocks noChangeAspect="1" noChangeArrowheads="1"/>
          </p:cNvPicPr>
          <p:nvPr/>
        </p:nvPicPr>
        <p:blipFill>
          <a:blip r:embed="rId6" cstate="print"/>
          <a:srcRect b="50451"/>
          <a:stretch>
            <a:fillRect/>
          </a:stretch>
        </p:blipFill>
        <p:spPr bwMode="auto">
          <a:xfrm>
            <a:off x="5542325" y="4943655"/>
            <a:ext cx="3487375" cy="1266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6B82EFE4-3823-406D-A2E6-FF14CC600AB2}" vid="{7BD5D5EF-B0AE-45C1-AA73-3A7A45B55E77}"/>
    </a:ext>
  </a:extLst>
</a:theme>
</file>

<file path=ppt/theme/theme2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0B4E30DA6659040ADFE4DC1531ED82E" ma:contentTypeVersion="0" ma:contentTypeDescription="Создание документа." ma:contentTypeScope="" ma:versionID="c6b1d680964ffa245da2a0a3888b53e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5e27d4dcbb8d443704b0040e776f52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имено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D7D905-71B7-434B-ABD8-809A4A7760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6FCAA5-2FE8-41EA-8D10-C7A2A6C30ABF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17B6547-740A-4195-AA0D-779C24E7309F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iSate_presentation_template</Template>
  <TotalTime>23424</TotalTime>
  <Words>365</Words>
  <Application>Microsoft Office PowerPoint</Application>
  <PresentationFormat>Лист A4 (210x297 мм)</PresentationFormat>
  <Paragraphs>91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Специальное оформление</vt:lpstr>
      <vt:lpstr>La mente</vt:lpstr>
      <vt:lpstr>ДАЙДЖЕСТ: Успешные инновационные практики РГП на ПХВ «Детский сад «Қарлығаш» Медицинского центра  Управления Делами Президента  Республики Казахстан                                                                          Докладчик:  Искакова Г.К., директор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Успех через инновации</dc:title>
  <dc:creator>Алия А. Досаева</dc:creator>
  <cp:lastModifiedBy>Asem1</cp:lastModifiedBy>
  <cp:revision>2367</cp:revision>
  <dcterms:created xsi:type="dcterms:W3CDTF">2018-02-06T03:41:01Z</dcterms:created>
  <dcterms:modified xsi:type="dcterms:W3CDTF">2020-08-12T03:40:35Z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0x01010070B4E30DA6659040ADFE4DC1531ED82E</vt:lpwstr>
  </property>
</Properties>
</file>